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27" r:id="rId4"/>
    <p:sldId id="333" r:id="rId5"/>
    <p:sldId id="259" r:id="rId6"/>
    <p:sldId id="328" r:id="rId7"/>
    <p:sldId id="326" r:id="rId8"/>
    <p:sldId id="329" r:id="rId9"/>
    <p:sldId id="309" r:id="rId10"/>
    <p:sldId id="308" r:id="rId11"/>
    <p:sldId id="314" r:id="rId12"/>
    <p:sldId id="307" r:id="rId13"/>
    <p:sldId id="311" r:id="rId14"/>
    <p:sldId id="310" r:id="rId15"/>
    <p:sldId id="315" r:id="rId16"/>
    <p:sldId id="316" r:id="rId17"/>
    <p:sldId id="313" r:id="rId18"/>
    <p:sldId id="317" r:id="rId19"/>
    <p:sldId id="330" r:id="rId20"/>
    <p:sldId id="331" r:id="rId21"/>
    <p:sldId id="312" r:id="rId22"/>
    <p:sldId id="318" r:id="rId23"/>
    <p:sldId id="319" r:id="rId24"/>
    <p:sldId id="324" r:id="rId25"/>
    <p:sldId id="306" r:id="rId26"/>
    <p:sldId id="262" r:id="rId27"/>
    <p:sldId id="320" r:id="rId28"/>
    <p:sldId id="323" r:id="rId29"/>
    <p:sldId id="322" r:id="rId30"/>
    <p:sldId id="325" r:id="rId31"/>
    <p:sldId id="334" r:id="rId32"/>
    <p:sldId id="33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1"/>
    <p:restoredTop sz="90319"/>
  </p:normalViewPr>
  <p:slideViewPr>
    <p:cSldViewPr snapToGrid="0" snapToObjects="1">
      <p:cViewPr varScale="1">
        <p:scale>
          <a:sx n="115" d="100"/>
          <a:sy n="115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F9D23-FA9B-F64E-A81B-360A9A7BF448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A8955-ECBC-A647-A56E-6EF1E83FE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5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* early </a:t>
            </a:r>
            <a:r>
              <a:rPr lang="en-US" dirty="0" err="1"/>
              <a:t>webvis</a:t>
            </a:r>
            <a:r>
              <a:rPr lang="en-US" dirty="0"/>
              <a:t> papers soled "lost in hyperspace" by rendering</a:t>
            </a:r>
            <a:r>
              <a:rPr lang="en-US" baseline="0" dirty="0"/>
              <a:t> </a:t>
            </a:r>
            <a:r>
              <a:rPr lang="en-US" dirty="0"/>
              <a:t>the web's hyperlink topological structures.  Not useful</a:t>
            </a:r>
            <a:r>
              <a:rPr lang="en-US"/>
              <a:t>, and </a:t>
            </a:r>
            <a:r>
              <a:rPr lang="en-US" dirty="0"/>
              <a:t>no idiom/algorithm could solve it, since it only </a:t>
            </a:r>
            <a:r>
              <a:rPr lang="en-US"/>
              <a:t>added to</a:t>
            </a:r>
            <a:r>
              <a:rPr lang="en-US" baseline="0"/>
              <a:t> </a:t>
            </a:r>
            <a:r>
              <a:rPr lang="en-US"/>
              <a:t> </a:t>
            </a:r>
            <a:r>
              <a:rPr lang="en-US" dirty="0"/>
              <a:t>user cognitive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8955-ECBC-A647-A56E-6EF1E83FE7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0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3/11/20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3/11/20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b.mit.edu/f/57740" TargetMode="External"/><Relationship Id="rId2" Type="http://schemas.openxmlformats.org/officeDocument/2006/relationships/hyperlink" Target="http://nb.mit.edu/f/5774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8</a:t>
            </a:r>
            <a:br>
              <a:rPr lang="en-US" dirty="0"/>
            </a:br>
            <a:r>
              <a:rPr lang="en-US" dirty="0"/>
              <a:t>Modalities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945E-085F-1C4A-908A-89FD303D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SpeakQL</a:t>
            </a:r>
            <a:r>
              <a:rPr lang="en-US" dirty="0"/>
              <a:t> argument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A43B-A725-FD42-BB9E-332CDD8B5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72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People</a:t>
            </a:r>
          </a:p>
          <a:p>
            <a:r>
              <a:rPr lang="en-US" dirty="0"/>
              <a:t>know SQL.  May even be experts</a:t>
            </a:r>
          </a:p>
          <a:p>
            <a:r>
              <a:rPr lang="en-US" dirty="0"/>
              <a:t>want to write SQL on-the-go</a:t>
            </a:r>
          </a:p>
          <a:p>
            <a:r>
              <a:rPr lang="en-US" dirty="0"/>
              <a:t>have a phone/tablet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Thus speech interface is best</a:t>
            </a:r>
          </a:p>
        </p:txBody>
      </p:sp>
    </p:spTree>
    <p:extLst>
      <p:ext uri="{BB962C8B-B14F-4D97-AF65-F5344CB8AC3E}">
        <p14:creationId xmlns:p14="http://schemas.microsoft.com/office/powerpoint/2010/main" val="188608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E1D2-B2AA-794C-8741-5AC1339B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3CCA7-B6DD-F24F-A434-7CFEA4C1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DBA debugging system while on the road</a:t>
            </a:r>
          </a:p>
          <a:p>
            <a:r>
              <a:rPr lang="en-US" dirty="0"/>
              <a:t>Nurse accesses patient record away from his desk</a:t>
            </a:r>
          </a:p>
          <a:p>
            <a:r>
              <a:rPr lang="en-US" dirty="0"/>
              <a:t>Analyst answers customer sales question in a meeting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9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1B8B-BAD6-3B46-AA47-3499BA6D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Existing Approaches?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1E47-024F-B543-903F-C75E72787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Natural Language Interfaces (NLI)</a:t>
            </a:r>
          </a:p>
          <a:p>
            <a:r>
              <a:rPr lang="en-US" dirty="0"/>
              <a:t>User speech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ASR </a:t>
            </a:r>
            <a:r>
              <a:rPr lang="en-US" dirty="0">
                <a:sym typeface="Wingdings" pitchFamily="2" charset="2"/>
              </a:rPr>
              <a:t> NLI  SQL  result</a:t>
            </a:r>
          </a:p>
          <a:p>
            <a:r>
              <a:rPr lang="en-US" dirty="0">
                <a:sym typeface="Wingdings" pitchFamily="2" charset="2"/>
              </a:rPr>
              <a:t>Errors propagate in each step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Touch interfaces</a:t>
            </a:r>
          </a:p>
          <a:p>
            <a:r>
              <a:rPr lang="en-US" dirty="0">
                <a:sym typeface="Wingdings" pitchFamily="2" charset="2"/>
              </a:rPr>
              <a:t>Paper argues they “obviate” SQL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Template-based Interfaces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BCDD-FDF8-374B-B435-9E48C558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670" y="1195089"/>
            <a:ext cx="2415420" cy="640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619E84-DD5C-5D4D-B9B7-56B11D1D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510" y="2195616"/>
            <a:ext cx="2079251" cy="808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355A4-E167-714B-97FC-971C8AAB0B5D}"/>
              </a:ext>
            </a:extLst>
          </p:cNvPr>
          <p:cNvSpPr txBox="1"/>
          <p:nvPr/>
        </p:nvSpPr>
        <p:spPr>
          <a:xfrm>
            <a:off x="10308910" y="293509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Seq2SQL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4FA06-E387-114C-8751-7C94BC58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919" y="3582746"/>
            <a:ext cx="1848847" cy="1047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E0D5C-39BA-BC4C-83CD-49B1EAB78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913" y="3639250"/>
            <a:ext cx="1771912" cy="934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E242F-67A6-D84B-A823-315DB0139BEB}"/>
              </a:ext>
            </a:extLst>
          </p:cNvPr>
          <p:cNvSpPr txBox="1"/>
          <p:nvPr/>
        </p:nvSpPr>
        <p:spPr>
          <a:xfrm>
            <a:off x="10271748" y="463161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gesturequery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9166E-8B12-B34C-AFCA-07E9A9CE496F}"/>
              </a:ext>
            </a:extLst>
          </p:cNvPr>
          <p:cNvSpPr txBox="1"/>
          <p:nvPr/>
        </p:nvSpPr>
        <p:spPr>
          <a:xfrm>
            <a:off x="8679052" y="463161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vizdom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28457-40E6-4D40-B5CA-292725A4A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687" y="5316004"/>
            <a:ext cx="2340494" cy="1448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A57DC3-3931-4149-9F96-08078598FCB0}"/>
              </a:ext>
            </a:extLst>
          </p:cNvPr>
          <p:cNvSpPr txBox="1"/>
          <p:nvPr/>
        </p:nvSpPr>
        <p:spPr>
          <a:xfrm>
            <a:off x="8407075" y="584073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DataChat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2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6758-0116-5C44-942E-9ECE9E84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9DAD4-44D7-534C-A413-EE06B8DC4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speech tokens to SQL template (struct determination)</a:t>
            </a:r>
          </a:p>
          <a:p>
            <a:r>
              <a:rPr lang="en-US" dirty="0"/>
              <a:t>Fill in literals, address homophones (literal determination)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F31A9-8774-2347-AED8-CA741B8A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1" y="3245005"/>
            <a:ext cx="11508524" cy="30668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DAD91E-8DB1-3340-8911-EC4E779714EC}"/>
              </a:ext>
            </a:extLst>
          </p:cNvPr>
          <p:cNvSpPr/>
          <p:nvPr/>
        </p:nvSpPr>
        <p:spPr>
          <a:xfrm>
            <a:off x="2453268" y="4326673"/>
            <a:ext cx="2486722" cy="231945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04D3C-43DB-0641-9103-AB7C768F921D}"/>
              </a:ext>
            </a:extLst>
          </p:cNvPr>
          <p:cNvSpPr/>
          <p:nvPr/>
        </p:nvSpPr>
        <p:spPr>
          <a:xfrm>
            <a:off x="4939990" y="3429000"/>
            <a:ext cx="2152186" cy="34290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4F041F-9C83-3A4F-B31C-722A2F0A4CDC}"/>
              </a:ext>
            </a:extLst>
          </p:cNvPr>
          <p:cNvSpPr/>
          <p:nvPr/>
        </p:nvSpPr>
        <p:spPr>
          <a:xfrm>
            <a:off x="7080327" y="3429000"/>
            <a:ext cx="4909557" cy="34290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DC3E-7A4E-5D4A-A75F-4A8720C2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D92FC-4ECD-8444-A037-19D59D86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find matching query template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Offline: build index of all possible query templates</a:t>
            </a:r>
          </a:p>
          <a:p>
            <a:pPr marL="0" indent="0">
              <a:buNone/>
            </a:pPr>
            <a:r>
              <a:rPr lang="en-US" dirty="0"/>
              <a:t>Online: find minimum edit distance query template</a:t>
            </a:r>
          </a:p>
        </p:txBody>
      </p:sp>
    </p:spTree>
    <p:extLst>
      <p:ext uri="{BB962C8B-B14F-4D97-AF65-F5344CB8AC3E}">
        <p14:creationId xmlns:p14="http://schemas.microsoft.com/office/powerpoint/2010/main" val="409771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4894-EC48-0C4A-82A9-81E82F73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46EBB-5AAF-2840-8CA8-B49B7131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Generate all queries &lt;=50 tokens</a:t>
            </a:r>
          </a:p>
          <a:p>
            <a:pPr marL="0" indent="0">
              <a:buNone/>
            </a:pPr>
            <a:r>
              <a:rPr lang="en-US" dirty="0"/>
              <a:t>Build </a:t>
            </a:r>
            <a:r>
              <a:rPr lang="en-US" dirty="0" err="1"/>
              <a:t>trie</a:t>
            </a:r>
            <a:r>
              <a:rPr lang="en-US" dirty="0"/>
              <a:t> for queries of same length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7DF4-D14C-5741-B69B-71425D55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09" y="0"/>
            <a:ext cx="561109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0C855-4C84-8544-897A-03CA437C0BEA}"/>
              </a:ext>
            </a:extLst>
          </p:cNvPr>
          <p:cNvSpPr/>
          <p:nvPr/>
        </p:nvSpPr>
        <p:spPr>
          <a:xfrm>
            <a:off x="6651321" y="3795386"/>
            <a:ext cx="1384126" cy="319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F607-37ED-5142-931E-FE2C83DA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97CB9-91EF-C640-988D-73D01459A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Find template that matches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“select first name from employers wear col one two equal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 dirty="0"/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SELECT v1 FROM v2 WHERE v3 = v4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Match by edit distance</a:t>
            </a:r>
          </a:p>
          <a:p>
            <a:pPr marL="0" indent="0">
              <a:buNone/>
            </a:pPr>
            <a:r>
              <a:rPr lang="en-US" dirty="0"/>
              <a:t>Bound &amp; prune trick to speed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446F1-DFA7-3746-8B82-A7A8DC6C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150" y="3817808"/>
            <a:ext cx="4680037" cy="28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DC3E-7A4E-5D4A-A75F-4A8720C2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D92FC-4ECD-8444-A037-19D59D86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Fill in variables in query template based on sounds-like-ness</a:t>
            </a:r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“select first name from employers wear col one two equal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jon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</a:p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SELECT v1 FROM v2 WHERE v3 = v4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Ideas</a:t>
            </a:r>
          </a:p>
          <a:p>
            <a:pPr marL="514350" indent="-514350">
              <a:buAutoNum type="arabicPeriod"/>
            </a:pPr>
            <a:r>
              <a:rPr lang="en-US" sz="2400" dirty="0"/>
              <a:t>Translate all tokens &amp; values into phonemes.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Employees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EMPLYS</a:t>
            </a:r>
          </a:p>
          <a:p>
            <a:pPr marL="514350" indent="-514350">
              <a:buAutoNum type="arabicPeriod"/>
            </a:pPr>
            <a:r>
              <a:rPr lang="en-US" sz="2400" dirty="0">
                <a:sym typeface="Wingdings" pitchFamily="2" charset="2"/>
              </a:rPr>
              <a:t>Infer variable types from grammar.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v1 is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attr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v2 is table</a:t>
            </a:r>
          </a:p>
          <a:p>
            <a:pPr marL="514350" indent="-514350">
              <a:buAutoNum type="arabicPeriod"/>
            </a:pPr>
            <a:r>
              <a:rPr lang="en-US" sz="2400" dirty="0">
                <a:sym typeface="Wingdings" pitchFamily="2" charset="2"/>
              </a:rPr>
              <a:t>Know tokens to variable mappings.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“first name”  v1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29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78FB-10EB-FC42-ABEE-004CDF41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FDB0-BAF6-6C41-8942-B987D7FE5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Tricky part: picking the attribute name/values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“first name”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firstname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“col one two”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“col_12”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740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78FB-10EB-FC42-ABEE-004CDF41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 Determination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8D196-36E6-E846-8139-920EFCB6210C}"/>
              </a:ext>
            </a:extLst>
          </p:cNvPr>
          <p:cNvSpPr txBox="1"/>
          <p:nvPr/>
        </p:nvSpPr>
        <p:spPr>
          <a:xfrm>
            <a:off x="4000505" y="299967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49FBF-4B83-A24E-B58D-91EF1128B7A7}"/>
              </a:ext>
            </a:extLst>
          </p:cNvPr>
          <p:cNvSpPr txBox="1"/>
          <p:nvPr/>
        </p:nvSpPr>
        <p:spPr>
          <a:xfrm>
            <a:off x="3795321" y="390716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75677-69D0-A94C-9BFA-C21E53ECC363}"/>
              </a:ext>
            </a:extLst>
          </p:cNvPr>
          <p:cNvSpPr txBox="1"/>
          <p:nvPr/>
        </p:nvSpPr>
        <p:spPr>
          <a:xfrm>
            <a:off x="3423424" y="488423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94CBD-3B76-4D43-BB60-E41E0199A174}"/>
              </a:ext>
            </a:extLst>
          </p:cNvPr>
          <p:cNvSpPr txBox="1"/>
          <p:nvPr/>
        </p:nvSpPr>
        <p:spPr>
          <a:xfrm>
            <a:off x="6991815" y="299967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firstname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5B08FF-70E9-544A-AB87-E2BD3F2E10E6}"/>
              </a:ext>
            </a:extLst>
          </p:cNvPr>
          <p:cNvSpPr txBox="1"/>
          <p:nvPr/>
        </p:nvSpPr>
        <p:spPr>
          <a:xfrm>
            <a:off x="6991815" y="39071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forestname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AF618-C2EF-404F-8867-689839BFCF89}"/>
              </a:ext>
            </a:extLst>
          </p:cNvPr>
          <p:cNvSpPr txBox="1"/>
          <p:nvPr/>
        </p:nvSpPr>
        <p:spPr>
          <a:xfrm>
            <a:off x="6991815" y="488423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618CA-1DAA-9840-A396-9191B2A2635F}"/>
              </a:ext>
            </a:extLst>
          </p:cNvPr>
          <p:cNvSpPr txBox="1"/>
          <p:nvPr/>
        </p:nvSpPr>
        <p:spPr>
          <a:xfrm>
            <a:off x="2966224" y="2325029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Speech Tokens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53B09A-1DC9-074F-8358-4D59AD828921}"/>
              </a:ext>
            </a:extLst>
          </p:cNvPr>
          <p:cNvSpPr txBox="1"/>
          <p:nvPr/>
        </p:nvSpPr>
        <p:spPr>
          <a:xfrm>
            <a:off x="6969512" y="232502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Attribute Names</a:t>
            </a:r>
          </a:p>
        </p:txBody>
      </p:sp>
    </p:spTree>
    <p:extLst>
      <p:ext uri="{BB962C8B-B14F-4D97-AF65-F5344CB8AC3E}">
        <p14:creationId xmlns:p14="http://schemas.microsoft.com/office/powerpoint/2010/main" val="173544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microphone muted</a:t>
            </a:r>
          </a:p>
          <a:p>
            <a:pPr lvl="1"/>
            <a:r>
              <a:rPr lang="en-US" dirty="0"/>
              <a:t>Hold space bar to unmute while talking</a:t>
            </a:r>
          </a:p>
          <a:p>
            <a:r>
              <a:rPr lang="en-US" dirty="0"/>
              <a:t>Keep video on</a:t>
            </a:r>
          </a:p>
          <a:p>
            <a:r>
              <a:rPr lang="en-US" dirty="0"/>
              <a:t>Raise hand to discuss</a:t>
            </a:r>
          </a:p>
          <a:p>
            <a:pPr lvl="1"/>
            <a:r>
              <a:rPr lang="en-US" dirty="0"/>
              <a:t>Click participants</a:t>
            </a:r>
          </a:p>
          <a:p>
            <a:pPr lvl="1"/>
            <a:r>
              <a:rPr lang="en-US" dirty="0"/>
              <a:t>Click raise hand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325B4-E5BD-6C4A-A7B8-963215AA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0" r="17028"/>
          <a:stretch/>
        </p:blipFill>
        <p:spPr>
          <a:xfrm>
            <a:off x="758282" y="5103785"/>
            <a:ext cx="6958361" cy="151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66D78D-BF48-F146-926B-4DE1B406FF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2"/>
          <a:stretch/>
        </p:blipFill>
        <p:spPr>
          <a:xfrm>
            <a:off x="7903102" y="1163956"/>
            <a:ext cx="4120430" cy="49540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BD4E02B-8932-FD4D-B47B-29CE921960E2}"/>
              </a:ext>
            </a:extLst>
          </p:cNvPr>
          <p:cNvSpPr/>
          <p:nvPr/>
        </p:nvSpPr>
        <p:spPr>
          <a:xfrm>
            <a:off x="1642352" y="5467322"/>
            <a:ext cx="1965960" cy="13906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383575-F4E3-DF4D-8052-05F8297AF8F4}"/>
              </a:ext>
            </a:extLst>
          </p:cNvPr>
          <p:cNvSpPr/>
          <p:nvPr/>
        </p:nvSpPr>
        <p:spPr>
          <a:xfrm>
            <a:off x="9466791" y="4564247"/>
            <a:ext cx="1349892" cy="9030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1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78FB-10EB-FC42-ABEE-004CDF41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Literal Determination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FDB0-BAF6-6C41-8942-B987D7FE5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Tricky part: picking the attribute name/values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“first name”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firstname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“col one two”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“col_12”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What </a:t>
            </a:r>
            <a:r>
              <a:rPr lang="en-US" dirty="0" err="1">
                <a:sym typeface="Wingdings" pitchFamily="2" charset="2"/>
              </a:rPr>
              <a:t>SpeakQL</a:t>
            </a:r>
            <a:r>
              <a:rPr lang="en-US" dirty="0">
                <a:sym typeface="Wingdings" pitchFamily="2" charset="2"/>
              </a:rPr>
              <a:t> does</a:t>
            </a:r>
          </a:p>
          <a:p>
            <a:r>
              <a:rPr lang="en-US" dirty="0">
                <a:sym typeface="Wingdings" pitchFamily="2" charset="2"/>
              </a:rPr>
              <a:t>Enumerate all concatenations of tokens: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”first” “name”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firstname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”</a:t>
            </a:r>
          </a:p>
          <a:p>
            <a:r>
              <a:rPr lang="en-US" dirty="0">
                <a:sym typeface="Wingdings" pitchFamily="2" charset="2"/>
              </a:rPr>
              <a:t>Compute phoneme distance with attributes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firstname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”,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forestname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”</a:t>
            </a:r>
          </a:p>
          <a:p>
            <a:r>
              <a:rPr lang="en-US" dirty="0">
                <a:sym typeface="Wingdings" pitchFamily="2" charset="2"/>
              </a:rPr>
              <a:t>All tokens get a “vote”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Thoughts on their method?</a:t>
            </a:r>
          </a:p>
        </p:txBody>
      </p:sp>
    </p:spTree>
    <p:extLst>
      <p:ext uri="{BB962C8B-B14F-4D97-AF65-F5344CB8AC3E}">
        <p14:creationId xmlns:p14="http://schemas.microsoft.com/office/powerpoint/2010/main" val="757551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0345-EA7F-4347-804C-EFA7DDA9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470B6-78D0-064D-8851-E00263A31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accurate?</a:t>
            </a:r>
          </a:p>
          <a:p>
            <a:r>
              <a:rPr lang="en-US" dirty="0"/>
              <a:t>Did it get the tokens right?</a:t>
            </a:r>
          </a:p>
          <a:p>
            <a:r>
              <a:rPr lang="en-US" dirty="0"/>
              <a:t>Token edit distance</a:t>
            </a:r>
          </a:p>
          <a:p>
            <a:pPr marL="0" indent="0">
              <a:buNone/>
            </a:pPr>
            <a:r>
              <a:rPr lang="en-US" dirty="0"/>
              <a:t>Easy to use?</a:t>
            </a:r>
          </a:p>
          <a:p>
            <a:r>
              <a:rPr lang="en-US" dirty="0"/>
              <a:t>Token edit distance</a:t>
            </a:r>
          </a:p>
          <a:p>
            <a:r>
              <a:rPr lang="en-US" dirty="0"/>
              <a:t>Time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32DB6-4ED8-F147-BA56-2897EEE5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012" y="3695178"/>
            <a:ext cx="7571358" cy="29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6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B376-104B-0D40-81DF-A09D0767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17E19-A2CC-DD44-960C-008FCE10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within 5 tokens away from truth.  Some within 25-30.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complex are the queries?  Does that matter?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C25D1-B4CF-C543-BB16-C0A5ED4D5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66"/>
          <a:stretch/>
        </p:blipFill>
        <p:spPr>
          <a:xfrm>
            <a:off x="1390389" y="2487980"/>
            <a:ext cx="4575513" cy="2672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9FE36-1D85-2244-BA48-4FFCAC02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7972"/>
            <a:ext cx="4206658" cy="26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B7E8-87F0-B84A-A406-12A4A8B4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77DF0-49D3-A246-AAB8-AF4F5BCFD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12 queries per user.  15 users</a:t>
            </a:r>
          </a:p>
          <a:p>
            <a:r>
              <a:rPr lang="en-US" dirty="0"/>
              <a:t>Simple: &lt;20 token query</a:t>
            </a:r>
          </a:p>
          <a:p>
            <a:r>
              <a:rPr lang="en-US" dirty="0"/>
              <a:t>Complex: &gt;= 20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Methods</a:t>
            </a:r>
          </a:p>
          <a:p>
            <a:r>
              <a:rPr lang="en-US" dirty="0" err="1"/>
              <a:t>SpeakQL</a:t>
            </a:r>
            <a:endParaRPr lang="en-US" dirty="0"/>
          </a:p>
          <a:p>
            <a:r>
              <a:rPr lang="en-US" dirty="0"/>
              <a:t>Mobile typing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7344A-AB5B-DC48-A65C-3A9578222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84"/>
          <a:stretch/>
        </p:blipFill>
        <p:spPr>
          <a:xfrm>
            <a:off x="6980690" y="37825"/>
            <a:ext cx="5081874" cy="3507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D7AA0-D027-9843-A0E3-2DB9AEAC4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16"/>
          <a:stretch/>
        </p:blipFill>
        <p:spPr>
          <a:xfrm>
            <a:off x="7108922" y="3544958"/>
            <a:ext cx="4953642" cy="33130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F6AF65-724C-E640-8A98-1DC107CF59E5}"/>
              </a:ext>
            </a:extLst>
          </p:cNvPr>
          <p:cNvCxnSpPr>
            <a:cxnSpLocks/>
          </p:cNvCxnSpPr>
          <p:nvPr/>
        </p:nvCxnSpPr>
        <p:spPr>
          <a:xfrm>
            <a:off x="7942724" y="5806730"/>
            <a:ext cx="3933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4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FA25-BD29-CE4F-87BA-9ACE2C49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88E06-46D7-3B4F-B191-D1013681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SpeakQL</a:t>
            </a:r>
            <a:r>
              <a:rPr lang="en-US" dirty="0"/>
              <a:t> works</a:t>
            </a:r>
          </a:p>
          <a:p>
            <a:pPr marL="0" indent="0">
              <a:buNone/>
            </a:pPr>
            <a:r>
              <a:rPr lang="en-US" dirty="0"/>
              <a:t>Hard to compose entire query at once.  Users think in “clauses”</a:t>
            </a:r>
          </a:p>
          <a:p>
            <a:pPr marL="0" indent="0">
              <a:buNone/>
            </a:pPr>
            <a:r>
              <a:rPr lang="en-US" dirty="0"/>
              <a:t>Hard to disambiguate values – </a:t>
            </a:r>
            <a:r>
              <a:rPr lang="en-US" dirty="0" err="1"/>
              <a:t>esp</a:t>
            </a:r>
            <a:r>
              <a:rPr lang="en-US" dirty="0"/>
              <a:t> numbers and dates</a:t>
            </a:r>
          </a:p>
          <a:p>
            <a:pPr marL="0" indent="0">
              <a:buNone/>
            </a:pPr>
            <a:r>
              <a:rPr lang="en-US" dirty="0"/>
              <a:t>Better than generic mobile keyboard typing</a:t>
            </a:r>
          </a:p>
        </p:txBody>
      </p:sp>
    </p:spTree>
    <p:extLst>
      <p:ext uri="{BB962C8B-B14F-4D97-AF65-F5344CB8AC3E}">
        <p14:creationId xmlns:p14="http://schemas.microsoft.com/office/powerpoint/2010/main" val="45419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SpeakQL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59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classes of questions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42" y="1778972"/>
            <a:ext cx="626463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9198" y="2136710"/>
            <a:ext cx="466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Wrong problem.  Misunderstood user needs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9198" y="2910349"/>
            <a:ext cx="507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Wrong abstraction.  Showing the wrong 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2786" y="3638748"/>
            <a:ext cx="37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way to show data is ineffective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2786" y="433155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is slow/buggy</a:t>
            </a:r>
          </a:p>
        </p:txBody>
      </p:sp>
    </p:spTree>
    <p:extLst>
      <p:ext uri="{BB962C8B-B14F-4D97-AF65-F5344CB8AC3E}">
        <p14:creationId xmlns:p14="http://schemas.microsoft.com/office/powerpoint/2010/main" val="1192279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56F2-CFA3-8C4D-9E3C-71D30B60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problem &amp; abstraction?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255F-522E-8643-B521-7C2FF9D0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case: </a:t>
            </a:r>
          </a:p>
          <a:p>
            <a:r>
              <a:rPr lang="en-US" dirty="0"/>
              <a:t>what do people want when querying data on-the-go?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speaking SQL the best way to query on-the-go?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Improvements/Alternatives?</a:t>
            </a:r>
          </a:p>
          <a:p>
            <a:r>
              <a:rPr lang="en-US" dirty="0"/>
              <a:t>Mobile-friendly SQL keyboard?</a:t>
            </a:r>
          </a:p>
          <a:p>
            <a:r>
              <a:rPr lang="en-US" dirty="0"/>
              <a:t>Custom app/visual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22FF-F88B-264C-80F2-DA4D5E1B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</a:t>
            </a:r>
            <a:r>
              <a:rPr lang="en-US" dirty="0" err="1"/>
              <a:t>SpeakQL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9C65B-5D94-F142-8581-48EB1A4A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Expressiveness</a:t>
            </a:r>
          </a:p>
          <a:p>
            <a:r>
              <a:rPr lang="en-US" sz="2400" dirty="0"/>
              <a:t>Select-Project-Join-Aggregate (up to 50 tokens)</a:t>
            </a:r>
          </a:p>
          <a:p>
            <a:pPr marL="0" indent="0">
              <a:buNone/>
            </a:pPr>
            <a:r>
              <a:rPr lang="en-US" sz="2400" dirty="0"/>
              <a:t>Challenges if richer language?</a:t>
            </a:r>
          </a:p>
          <a:p>
            <a:r>
              <a:rPr lang="en-US" sz="2400" dirty="0"/>
              <a:t>debugging query structure harder if nesting is wrong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Intuitiveness</a:t>
            </a:r>
          </a:p>
          <a:p>
            <a:r>
              <a:rPr lang="en-US" sz="2400" dirty="0"/>
              <a:t>Easy to “debug” query? (lots of keyboard time) </a:t>
            </a:r>
            <a:r>
              <a:rPr lang="en-US" sz="2400" dirty="0">
                <a:sym typeface="Wingdings" pitchFamily="2" charset="2"/>
              </a:rPr>
              <a:t></a:t>
            </a:r>
            <a:endParaRPr lang="en-US" sz="2400" dirty="0"/>
          </a:p>
          <a:p>
            <a:r>
              <a:rPr lang="en-US" sz="2400" dirty="0"/>
              <a:t>Need to say “comma” in “SELECT a, b”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AC664-B095-5844-851D-DCA999A04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7"/>
          <a:stretch/>
        </p:blipFill>
        <p:spPr>
          <a:xfrm>
            <a:off x="8204022" y="3429000"/>
            <a:ext cx="3876286" cy="3277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5D16F0-3C0C-0743-AE3B-9FE0F1DFC382}"/>
              </a:ext>
            </a:extLst>
          </p:cNvPr>
          <p:cNvSpPr txBox="1"/>
          <p:nvPr/>
        </p:nvSpPr>
        <p:spPr>
          <a:xfrm>
            <a:off x="8606280" y="3094008"/>
            <a:ext cx="3474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% time spent using keyboard</a:t>
            </a:r>
          </a:p>
        </p:txBody>
      </p:sp>
    </p:spTree>
    <p:extLst>
      <p:ext uri="{BB962C8B-B14F-4D97-AF65-F5344CB8AC3E}">
        <p14:creationId xmlns:p14="http://schemas.microsoft.com/office/powerpoint/2010/main" val="22183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8CB8-398D-1242-8468-5B36737E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F0D17-0EB9-8941-9855-0B82E7E1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Were the experiments “fair”?</a:t>
            </a:r>
          </a:p>
          <a:p>
            <a:r>
              <a:rPr lang="en-US" dirty="0"/>
              <a:t>Ran a pilot study – good idea!</a:t>
            </a:r>
          </a:p>
          <a:p>
            <a:r>
              <a:rPr lang="en-US" dirty="0"/>
              <a:t>Not clear what queries/tasks are evaluated</a:t>
            </a:r>
          </a:p>
          <a:p>
            <a:r>
              <a:rPr lang="en-US" dirty="0"/>
              <a:t>Type SQL using phone keyboard (of course it’s hard!)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Last class before spring break</a:t>
            </a:r>
          </a:p>
          <a:p>
            <a:pPr marL="0" indent="0">
              <a:buNone/>
            </a:pPr>
            <a:r>
              <a:rPr lang="en-US" dirty="0"/>
              <a:t>Stay healthy, stay safe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A3 will be released this Friday</a:t>
            </a:r>
          </a:p>
          <a:p>
            <a:pPr marL="0" indent="0">
              <a:buNone/>
            </a:pPr>
            <a:r>
              <a:rPr lang="en-US" dirty="0"/>
              <a:t>Project check-ins Week of march 25.  Sign up from website</a:t>
            </a:r>
          </a:p>
        </p:txBody>
      </p:sp>
    </p:spTree>
    <p:extLst>
      <p:ext uri="{BB962C8B-B14F-4D97-AF65-F5344CB8AC3E}">
        <p14:creationId xmlns:p14="http://schemas.microsoft.com/office/powerpoint/2010/main" val="139930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6354-BA2C-E04C-BA41-7982413A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GestureQuery</a:t>
            </a:r>
            <a:r>
              <a:rPr lang="en-US" dirty="0"/>
              <a:t>, </a:t>
            </a:r>
            <a:r>
              <a:rPr lang="en-US" dirty="0" err="1"/>
              <a:t>SpeakQL</a:t>
            </a: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E54E-6B31-1146-8134-AF2C0260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Both are for simple queries.  </a:t>
            </a:r>
          </a:p>
          <a:p>
            <a:r>
              <a:rPr lang="en-US" dirty="0" err="1"/>
              <a:t>GestureQuery</a:t>
            </a:r>
            <a:r>
              <a:rPr lang="en-US" dirty="0"/>
              <a:t> for novices, </a:t>
            </a:r>
          </a:p>
          <a:p>
            <a:r>
              <a:rPr lang="en-US" dirty="0" err="1"/>
              <a:t>SpeakQL</a:t>
            </a:r>
            <a:r>
              <a:rPr lang="en-US" dirty="0"/>
              <a:t> for “experts”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they extend to other types of users?  </a:t>
            </a:r>
          </a:p>
          <a:p>
            <a:r>
              <a:rPr lang="en-US" dirty="0"/>
              <a:t>Floor: how easy to get started/learn?</a:t>
            </a:r>
          </a:p>
          <a:p>
            <a:r>
              <a:rPr lang="en-US" dirty="0"/>
              <a:t>Ceiling: how complex can tasks be once proficient?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do they help user understand if query is correct or not?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6354-BA2C-E04C-BA41-7982413A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GestureQuery</a:t>
            </a:r>
            <a:r>
              <a:rPr lang="en-US" dirty="0"/>
              <a:t>, </a:t>
            </a:r>
            <a:r>
              <a:rPr lang="en-US" dirty="0" err="1"/>
              <a:t>SpeakQL</a:t>
            </a: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E54E-6B31-1146-8134-AF2C02606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Compare with Tableau</a:t>
            </a:r>
          </a:p>
          <a:p>
            <a:r>
              <a:rPr lang="en-US" dirty="0"/>
              <a:t>Tableau good at visual analytics and filter/aggregation</a:t>
            </a:r>
          </a:p>
          <a:p>
            <a:r>
              <a:rPr lang="en-US" dirty="0"/>
              <a:t>Less good at joins, selection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Compare with Excel</a:t>
            </a:r>
          </a:p>
          <a:p>
            <a:r>
              <a:rPr lang="en-US" dirty="0"/>
              <a:t>Excel good at projection, simple filters, sort</a:t>
            </a:r>
          </a:p>
          <a:p>
            <a:r>
              <a:rPr lang="en-US" dirty="0"/>
              <a:t>Less good at Joins, complex predicates, aggregation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A738-51D5-1F43-9186-7021E6A1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7516"/>
            <a:ext cx="3369170" cy="4184572"/>
          </a:xfrm>
        </p:spPr>
        <p:txBody>
          <a:bodyPr>
            <a:normAutofit/>
          </a:bodyPr>
          <a:lstStyle/>
          <a:p>
            <a:r>
              <a:rPr lang="en-US" dirty="0"/>
              <a:t>Dimensions of </a:t>
            </a:r>
            <a:br>
              <a:rPr lang="en-US" dirty="0"/>
            </a:br>
            <a:r>
              <a:rPr lang="en-US" dirty="0"/>
              <a:t>Data Interfaces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89EB30-4DC8-C14F-8199-B030ECB15E08}"/>
              </a:ext>
            </a:extLst>
          </p:cNvPr>
          <p:cNvSpPr/>
          <p:nvPr/>
        </p:nvSpPr>
        <p:spPr>
          <a:xfrm>
            <a:off x="5674470" y="512956"/>
            <a:ext cx="3369170" cy="3369170"/>
          </a:xfrm>
          <a:prstGeom prst="ellipse">
            <a:avLst/>
          </a:prstGeom>
          <a:solidFill>
            <a:srgbClr val="7030A0">
              <a:alpha val="18000"/>
            </a:srgbClr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D81C5D-CDD1-6943-A48E-938F9C90CCAE}"/>
              </a:ext>
            </a:extLst>
          </p:cNvPr>
          <p:cNvSpPr/>
          <p:nvPr/>
        </p:nvSpPr>
        <p:spPr>
          <a:xfrm>
            <a:off x="8179775" y="867848"/>
            <a:ext cx="3369170" cy="3369170"/>
          </a:xfrm>
          <a:prstGeom prst="ellipse">
            <a:avLst/>
          </a:prstGeom>
          <a:solidFill>
            <a:srgbClr val="00B0F0">
              <a:alpha val="1800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A49630-F2DB-734B-8E43-5258221D7C45}"/>
              </a:ext>
            </a:extLst>
          </p:cNvPr>
          <p:cNvSpPr/>
          <p:nvPr/>
        </p:nvSpPr>
        <p:spPr>
          <a:xfrm>
            <a:off x="6648342" y="2775152"/>
            <a:ext cx="3369170" cy="3369170"/>
          </a:xfrm>
          <a:prstGeom prst="ellipse">
            <a:avLst/>
          </a:prstGeom>
          <a:solidFill>
            <a:srgbClr val="FF0000">
              <a:alpha val="1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Modalities</a:t>
            </a:r>
          </a:p>
        </p:txBody>
      </p:sp>
    </p:spTree>
    <p:extLst>
      <p:ext uri="{BB962C8B-B14F-4D97-AF65-F5344CB8AC3E}">
        <p14:creationId xmlns:p14="http://schemas.microsoft.com/office/powerpoint/2010/main" val="268353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06DD-9481-654C-91E0-ACAAF88E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0DD0F-C687-A341-8B0D-2960AD920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GestureQuery</a:t>
            </a:r>
            <a:endParaRPr lang="en-US" dirty="0"/>
          </a:p>
          <a:p>
            <a:r>
              <a:rPr lang="en-US" dirty="0"/>
              <a:t>Presenter: Carmine </a:t>
            </a:r>
            <a:r>
              <a:rPr lang="en-US" dirty="0" err="1"/>
              <a:t>Elvezio</a:t>
            </a:r>
            <a:endParaRPr lang="en-US" dirty="0"/>
          </a:p>
          <a:p>
            <a:r>
              <a:rPr lang="en-US" dirty="0"/>
              <a:t>Scribe: Richard Zhang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SpeakQL</a:t>
            </a:r>
            <a:endParaRPr lang="en-US" dirty="0"/>
          </a:p>
          <a:p>
            <a:r>
              <a:rPr lang="en-US" dirty="0"/>
              <a:t>Presenter: Eugene Wu</a:t>
            </a:r>
          </a:p>
          <a:p>
            <a:r>
              <a:rPr lang="en-US" dirty="0"/>
              <a:t>Scribe: Alex Price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0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GestureQuery</a:t>
            </a:r>
            <a:br>
              <a:rPr lang="en-US" dirty="0"/>
            </a:br>
            <a:r>
              <a:rPr lang="en-US" dirty="0"/>
              <a:t>Discussion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DEC3-491F-A646-9BA1-32926494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7D19-B528-C543-8879-17A0D7D2A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did you like about the writing?</a:t>
            </a:r>
          </a:p>
          <a:p>
            <a:r>
              <a:rPr lang="en-US" dirty="0"/>
              <a:t>New ideas need lots of motivation</a:t>
            </a:r>
          </a:p>
          <a:p>
            <a:r>
              <a:rPr lang="en-US" dirty="0"/>
              <a:t>Provides vocabulary to talk about the problem space</a:t>
            </a:r>
          </a:p>
          <a:p>
            <a:pPr lvl="1"/>
            <a:r>
              <a:rPr lang="en-US" dirty="0"/>
              <a:t>Query specification, intent, context, session, gesture, feedback</a:t>
            </a:r>
          </a:p>
          <a:p>
            <a:r>
              <a:rPr lang="en-US" dirty="0"/>
              <a:t>Defines desiderata to provide a measure of success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did the paper </a:t>
            </a:r>
            <a:r>
              <a:rPr lang="en-US" i="1" dirty="0"/>
              <a:t>not</a:t>
            </a:r>
            <a:r>
              <a:rPr lang="en-US" dirty="0"/>
              <a:t> discuss in detail?</a:t>
            </a:r>
          </a:p>
          <a:p>
            <a:r>
              <a:rPr lang="en-US" dirty="0"/>
              <a:t>Systems performance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usability mean in this paper?</a:t>
            </a:r>
          </a:p>
        </p:txBody>
      </p:sp>
    </p:spTree>
    <p:extLst>
      <p:ext uri="{BB962C8B-B14F-4D97-AF65-F5344CB8AC3E}">
        <p14:creationId xmlns:p14="http://schemas.microsoft.com/office/powerpoint/2010/main" val="35669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8CA6-7307-CB47-B0A2-6CD199D2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53E80-D273-E944-9B53-947D5C4CF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did you think?  Were the experiments “fair”?</a:t>
            </a:r>
          </a:p>
          <a:p>
            <a:r>
              <a:rPr lang="en-US" dirty="0"/>
              <a:t>Evaluated user timing and </a:t>
            </a:r>
            <a:r>
              <a:rPr lang="en-US" dirty="0" err="1"/>
              <a:t>prefs</a:t>
            </a:r>
            <a:r>
              <a:rPr lang="en-US" dirty="0"/>
              <a:t> for individual operators</a:t>
            </a:r>
          </a:p>
          <a:p>
            <a:r>
              <a:rPr lang="en-US" dirty="0"/>
              <a:t>Gesture classifier accuracy</a:t>
            </a:r>
          </a:p>
          <a:p>
            <a:r>
              <a:rPr lang="en-US" dirty="0"/>
              <a:t>Discoverability only for Join</a:t>
            </a:r>
          </a:p>
          <a:p>
            <a:r>
              <a:rPr lang="en-US" dirty="0"/>
              <a:t>Filter is harder than Join</a:t>
            </a:r>
          </a:p>
          <a:p>
            <a:r>
              <a:rPr lang="en-US" dirty="0"/>
              <a:t>What about end-to-end tasks? </a:t>
            </a:r>
          </a:p>
        </p:txBody>
      </p:sp>
    </p:spTree>
    <p:extLst>
      <p:ext uri="{BB962C8B-B14F-4D97-AF65-F5344CB8AC3E}">
        <p14:creationId xmlns:p14="http://schemas.microsoft.com/office/powerpoint/2010/main" val="363811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DEC4F-1BED-E24F-A28E-763253E5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Issues/limits of </a:t>
            </a:r>
            <a:r>
              <a:rPr lang="en-US" dirty="0" err="1"/>
              <a:t>GestureQuery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A55CC-5A23-4B4A-A3B9-795DD92B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Feedback can be expensive to provide on larger data</a:t>
            </a:r>
          </a:p>
          <a:p>
            <a:pPr marL="0" indent="0">
              <a:buNone/>
            </a:pPr>
            <a:r>
              <a:rPr lang="en-US" dirty="0"/>
              <a:t>Complex queries harder to compose</a:t>
            </a:r>
          </a:p>
        </p:txBody>
      </p:sp>
    </p:spTree>
    <p:extLst>
      <p:ext uri="{BB962C8B-B14F-4D97-AF65-F5344CB8AC3E}">
        <p14:creationId xmlns:p14="http://schemas.microsoft.com/office/powerpoint/2010/main" val="2174025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SpeakQL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67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76FE474-46EB-6946-876D-D8BC201D4317}" vid="{19A46F66-2262-FE45-B7D5-9E63F8255A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wudefault</Template>
  <TotalTime>808</TotalTime>
  <Words>987</Words>
  <Application>Microsoft Macintosh PowerPoint</Application>
  <PresentationFormat>Widescreen</PresentationFormat>
  <Paragraphs>205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Consolas</vt:lpstr>
      <vt:lpstr>Office Theme</vt:lpstr>
      <vt:lpstr>Week 8 Modalities</vt:lpstr>
      <vt:lpstr>Administrivia</vt:lpstr>
      <vt:lpstr>Administrivia</vt:lpstr>
      <vt:lpstr>PowerPoint Presentation</vt:lpstr>
      <vt:lpstr>GestureQuery Discussion</vt:lpstr>
      <vt:lpstr>Questions</vt:lpstr>
      <vt:lpstr>Experiments</vt:lpstr>
      <vt:lpstr>Issues/limits of GestureQuery?</vt:lpstr>
      <vt:lpstr>SpeakQL</vt:lpstr>
      <vt:lpstr>The SpeakQL argument</vt:lpstr>
      <vt:lpstr>Use Cases</vt:lpstr>
      <vt:lpstr>Why Not Existing Approaches?</vt:lpstr>
      <vt:lpstr>Approach Overview</vt:lpstr>
      <vt:lpstr>Structure Determination</vt:lpstr>
      <vt:lpstr>Offline</vt:lpstr>
      <vt:lpstr>Online</vt:lpstr>
      <vt:lpstr>Literal Determination</vt:lpstr>
      <vt:lpstr>Literal Determination</vt:lpstr>
      <vt:lpstr>Literal Determination Example</vt:lpstr>
      <vt:lpstr>Literal Determination</vt:lpstr>
      <vt:lpstr>Experiment Setup</vt:lpstr>
      <vt:lpstr>Synthetic Speech</vt:lpstr>
      <vt:lpstr>User Study</vt:lpstr>
      <vt:lpstr>Conclusions</vt:lpstr>
      <vt:lpstr>SpeakQL Discussion</vt:lpstr>
      <vt:lpstr>4 classes of questions</vt:lpstr>
      <vt:lpstr>Thoughts on problem &amp; abstraction?</vt:lpstr>
      <vt:lpstr>Issues with SpeakQL</vt:lpstr>
      <vt:lpstr>Experiments</vt:lpstr>
      <vt:lpstr>GestureQuery, SpeakQL  </vt:lpstr>
      <vt:lpstr>GestureQuery, SpeakQL  </vt:lpstr>
      <vt:lpstr>Dimensions of  Data Interfaces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6 Tasks</dc:title>
  <dc:creator>Microsoft Office User</dc:creator>
  <cp:lastModifiedBy>Microsoft Office User</cp:lastModifiedBy>
  <cp:revision>81</cp:revision>
  <dcterms:created xsi:type="dcterms:W3CDTF">2020-02-19T05:34:29Z</dcterms:created>
  <dcterms:modified xsi:type="dcterms:W3CDTF">2020-03-11T20:01:49Z</dcterms:modified>
</cp:coreProperties>
</file>